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1"/>
  </p:notesMasterIdLst>
  <p:handoutMasterIdLst>
    <p:handoutMasterId r:id="rId22"/>
  </p:handoutMasterIdLst>
  <p:sldIdLst>
    <p:sldId id="288" r:id="rId2"/>
    <p:sldId id="259" r:id="rId3"/>
    <p:sldId id="290" r:id="rId4"/>
    <p:sldId id="265" r:id="rId5"/>
    <p:sldId id="286" r:id="rId6"/>
    <p:sldId id="268" r:id="rId7"/>
    <p:sldId id="279" r:id="rId8"/>
    <p:sldId id="289" r:id="rId9"/>
    <p:sldId id="272" r:id="rId10"/>
    <p:sldId id="277" r:id="rId11"/>
    <p:sldId id="291" r:id="rId12"/>
    <p:sldId id="292" r:id="rId13"/>
    <p:sldId id="273" r:id="rId14"/>
    <p:sldId id="282" r:id="rId15"/>
    <p:sldId id="283" r:id="rId16"/>
    <p:sldId id="281" r:id="rId17"/>
    <p:sldId id="280" r:id="rId18"/>
    <p:sldId id="269" r:id="rId19"/>
    <p:sldId id="287" r:id="rId2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E51D080-0FA4-452C-BE9C-57B885F95115}" type="datetime1">
              <a:rPr lang="ru-RU" smtClean="0"/>
              <a:t>20.06.2021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8A2903-BD5A-4833-B0CA-AB5B8165171B}" type="datetime1">
              <a:rPr lang="ru-RU" smtClean="0"/>
              <a:t>20.06.2021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  <a:cs typeface="FreesiaUPC" panose="020B0502040204020203" pitchFamily="34" charset="-34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Дата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4DAEB3-2211-4CA3-9D23-0143FCF3926F}" type="datetime1">
              <a:rPr lang="ru-RU" smtClean="0"/>
              <a:t>20.06.2021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2E9B35-0826-45CC-9C2C-707B22DFAA83}" type="datetime1">
              <a:rPr lang="ru-RU" smtClean="0"/>
              <a:t>20.06.2021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C0063D-EDF2-4190-A726-B9B651F864E7}" type="datetime1">
              <a:rPr lang="ru-RU" smtClean="0"/>
              <a:t>20.06.2021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289488-0C23-4DC8-A9FA-240659547385}" type="datetime1">
              <a:rPr lang="ru-RU" smtClean="0"/>
              <a:t>20.06.2021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Дата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EFA117-2261-4A1D-8BE7-0B7E6A1366C0}" type="datetime1">
              <a:rPr lang="ru-RU" smtClean="0"/>
              <a:t>20.06.2021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9279E9-B6DA-4AB3-A7CE-B748E56BEA69}" type="datetime1">
              <a:rPr lang="ru-RU" smtClean="0"/>
              <a:t>20.06.2021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CF7452-61A3-4CDC-ACAB-74E5B4A7EF57}" type="datetime1">
              <a:rPr lang="ru-RU" smtClean="0"/>
              <a:t>20.06.2021</a:t>
            </a:fld>
            <a:endParaRPr lang="en-US" dirty="0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Номер слайда 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D00952-BE77-47A2-BE29-2226E2D6BB12}" type="datetime1">
              <a:rPr lang="ru-RU" smtClean="0"/>
              <a:t>20.06.2021</a:t>
            </a:fld>
            <a:endParaRPr lang="en-US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D5EF43-AECB-4459-AE90-3AFB54138C76}" type="datetime1">
              <a:rPr lang="ru-RU" smtClean="0"/>
              <a:t>20.06.2021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 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FD0FAC8F-653F-479B-B209-9F30C9091843}" type="datetime1">
              <a:rPr lang="ru-RU" smtClean="0"/>
              <a:t>20.06.2021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6FD9FC9-5FD1-4E3B-B719-212F55599717}" type="datetime1">
              <a:rPr lang="ru-RU" smtClean="0"/>
              <a:t>20.06.2021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 dirty="0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ru" dirty="0"/>
              <a:t>Щелкните, чтобы изменить стили текста образца слайда</a:t>
            </a:r>
          </a:p>
          <a:p>
            <a:pPr lvl="1" rtl="0"/>
            <a:r>
              <a:rPr lang="ru" dirty="0"/>
              <a:t>Второй уровень</a:t>
            </a:r>
          </a:p>
          <a:p>
            <a:pPr lvl="2" rtl="0"/>
            <a:r>
              <a:rPr lang="ru" dirty="0"/>
              <a:t>Третий уровень</a:t>
            </a:r>
          </a:p>
          <a:p>
            <a:pPr lvl="3" rtl="0"/>
            <a:r>
              <a:rPr lang="ru" dirty="0"/>
              <a:t>Четвертый уровень</a:t>
            </a:r>
          </a:p>
          <a:p>
            <a:pPr lvl="4" rtl="0"/>
            <a:r>
              <a:rPr lang="ru" dirty="0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428A7F57-8526-4A03-89D8-FFB0245E6649}" type="datetime1">
              <a:rPr lang="ru-RU" smtClean="0"/>
              <a:t>20.06.2021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цветочные изображения">
            <a:extLst>
              <a:ext uri="{FF2B5EF4-FFF2-40B4-BE49-F238E27FC236}">
                <a16:creationId xmlns:a16="http://schemas.microsoft.com/office/drawing/2014/main" id="{18FE6C8C-A9E6-485D-87B3-71BE7D61BA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 useBgFill="1"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591" y="334964"/>
            <a:ext cx="11260980" cy="3921129"/>
          </a:xfrm>
        </p:spPr>
        <p:txBody>
          <a:bodyPr rtlCol="0">
            <a:noAutofit/>
          </a:bodyPr>
          <a:lstStyle/>
          <a:p>
            <a:pPr algn="ctr"/>
            <a:r>
              <a:rPr lang="ru" sz="2400" dirty="0">
                <a:latin typeface="+mj-lt"/>
              </a:rPr>
              <a:t>УО «Гомельский государственный технический университет имени П. О. Сухого»</a:t>
            </a:r>
            <a:br>
              <a:rPr lang="ru" sz="2400" dirty="0">
                <a:latin typeface="+mj-lt"/>
              </a:rPr>
            </a:br>
            <a:r>
              <a:rPr lang="ru" sz="2400" dirty="0">
                <a:latin typeface="+mj-lt"/>
              </a:rPr>
              <a:t>Факультет автоматизированных и информационных систем</a:t>
            </a:r>
            <a:br>
              <a:rPr lang="ru" sz="2400" dirty="0">
                <a:latin typeface="+mj-lt"/>
              </a:rPr>
            </a:br>
            <a:r>
              <a:rPr lang="ru" sz="2400" dirty="0">
                <a:latin typeface="+mj-lt"/>
              </a:rPr>
              <a:t>Кафедра «Информатика»</a:t>
            </a:r>
            <a:br>
              <a:rPr lang="ru" sz="2400" dirty="0">
                <a:latin typeface="+mj-lt"/>
              </a:rPr>
            </a:br>
            <a:r>
              <a:rPr lang="ru" sz="2400" dirty="0">
                <a:latin typeface="+mj-lt"/>
              </a:rPr>
              <a:t>Специальность 1-40 04 01 «Информатика и технологии программирования»</a:t>
            </a:r>
            <a:br>
              <a:rPr lang="ru" sz="2400" dirty="0">
                <a:latin typeface="+mj-lt"/>
              </a:rPr>
            </a:br>
            <a:br>
              <a:rPr lang="ru" sz="2400" dirty="0">
                <a:latin typeface="+mj-lt"/>
              </a:rPr>
            </a:br>
            <a:r>
              <a:rPr lang="ru" sz="2800" dirty="0">
                <a:latin typeface="+mj-lt"/>
              </a:rPr>
              <a:t>Дипломная работа</a:t>
            </a:r>
            <a:br>
              <a:rPr lang="ru" sz="2400" dirty="0">
                <a:latin typeface="+mj-lt"/>
              </a:rPr>
            </a:br>
            <a:r>
              <a:rPr lang="ru" sz="2400" dirty="0">
                <a:latin typeface="+mj-lt"/>
              </a:rPr>
              <a:t>на тему</a:t>
            </a:r>
            <a:br>
              <a:rPr lang="ru" sz="2400" dirty="0">
                <a:latin typeface="+mj-lt"/>
              </a:rPr>
            </a:br>
            <a:br>
              <a:rPr lang="ru" sz="2400" dirty="0">
                <a:latin typeface="+mj-lt"/>
              </a:rPr>
            </a:br>
            <a:r>
              <a:rPr lang="ru" sz="2400" b="1" dirty="0">
                <a:latin typeface="+mj-lt"/>
              </a:rPr>
              <a:t>«Мобильное приложение </a:t>
            </a:r>
            <a:r>
              <a:rPr lang="en-US" sz="2400" b="1" dirty="0">
                <a:latin typeface="+mj-lt"/>
              </a:rPr>
              <a:t>“</a:t>
            </a:r>
            <a:r>
              <a:rPr lang="ru-RU" sz="2400" b="1" dirty="0">
                <a:latin typeface="+mj-lt"/>
              </a:rPr>
              <a:t>Абитуриент ГГТУ</a:t>
            </a:r>
            <a:r>
              <a:rPr lang="en-US" sz="2400" b="1" dirty="0">
                <a:latin typeface="+mj-lt"/>
              </a:rPr>
              <a:t>”</a:t>
            </a:r>
            <a:r>
              <a:rPr lang="ru" sz="2400" b="1" dirty="0">
                <a:latin typeface="+mj-lt"/>
              </a:rPr>
              <a:t>»</a:t>
            </a:r>
            <a:endParaRPr lang="ru" sz="2400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39876" y="4741751"/>
            <a:ext cx="6269347" cy="1021498"/>
          </a:xfrm>
        </p:spPr>
        <p:txBody>
          <a:bodyPr rtlCol="0">
            <a:normAutofit fontScale="70000" lnSpcReduction="20000"/>
          </a:bodyPr>
          <a:lstStyle/>
          <a:p>
            <a:pPr algn="l" rtl="0">
              <a:spcAft>
                <a:spcPts val="600"/>
              </a:spcAft>
            </a:pPr>
            <a:r>
              <a:rPr lang="ru-RU" sz="2400" dirty="0">
                <a:latin typeface="+mn-lt"/>
              </a:rPr>
              <a:t>Выполнил студент группы ИП-41 Процкая М. А.</a:t>
            </a:r>
          </a:p>
          <a:p>
            <a:pPr algn="l" rtl="0">
              <a:spcAft>
                <a:spcPts val="600"/>
              </a:spcAft>
            </a:pPr>
            <a:r>
              <a:rPr lang="ru-RU" dirty="0">
                <a:latin typeface="+mn-lt"/>
              </a:rPr>
              <a:t>Руководитель: доцент, к.т.н. Прокопенко Д. В.</a:t>
            </a:r>
            <a:endParaRPr lang="ru-RU" sz="2400" dirty="0">
              <a:latin typeface="+mn-lt"/>
            </a:endParaRP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 descr="цветочные изображения">
            <a:extLst>
              <a:ext uri="{FF2B5EF4-FFF2-40B4-BE49-F238E27FC236}">
                <a16:creationId xmlns:a16="http://schemas.microsoft.com/office/drawing/2014/main" id="{9D420F1E-8193-4D24-88AB-3F1789823A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" y="0"/>
            <a:ext cx="12191980" cy="6858000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AA823E6-4897-4F57-9F0F-10BDC0B7F3F6}"/>
              </a:ext>
            </a:extLst>
          </p:cNvPr>
          <p:cNvSpPr txBox="1">
            <a:spLocks/>
          </p:cNvSpPr>
          <p:nvPr/>
        </p:nvSpPr>
        <p:spPr>
          <a:xfrm>
            <a:off x="476591" y="456376"/>
            <a:ext cx="11260980" cy="39211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" sz="2400" dirty="0"/>
              <a:t>УО «Гомельский государственный технический университет имени П. О. Сухого»</a:t>
            </a:r>
            <a:br>
              <a:rPr lang="ru" sz="2400" dirty="0"/>
            </a:br>
            <a:r>
              <a:rPr lang="ru" sz="2400" dirty="0"/>
              <a:t>Факультет автоматизированных и информационных систем</a:t>
            </a:r>
            <a:br>
              <a:rPr lang="ru" sz="2400" dirty="0"/>
            </a:br>
            <a:r>
              <a:rPr lang="ru" sz="2400" dirty="0"/>
              <a:t>Кафедра «Информатика»</a:t>
            </a:r>
            <a:br>
              <a:rPr lang="ru" sz="2400" dirty="0"/>
            </a:br>
            <a:r>
              <a:rPr lang="ru" sz="2400" dirty="0"/>
              <a:t>Специальность 1-40 04 01 «Информатика и технологии программирования»</a:t>
            </a:r>
            <a:br>
              <a:rPr lang="ru" sz="2400" dirty="0"/>
            </a:br>
            <a:br>
              <a:rPr lang="ru" sz="2400" dirty="0"/>
            </a:br>
            <a:r>
              <a:rPr lang="ru" sz="2800" dirty="0"/>
              <a:t>Дипломная работа</a:t>
            </a:r>
            <a:br>
              <a:rPr lang="ru" sz="2400" dirty="0"/>
            </a:br>
            <a:r>
              <a:rPr lang="ru" sz="2400" dirty="0"/>
              <a:t>на тему</a:t>
            </a:r>
            <a:br>
              <a:rPr lang="ru" sz="2400" dirty="0"/>
            </a:br>
            <a:br>
              <a:rPr lang="ru" sz="2400" dirty="0"/>
            </a:br>
            <a:r>
              <a:rPr lang="ru" sz="2400" b="1" dirty="0"/>
              <a:t>«Мобильное приложение </a:t>
            </a:r>
            <a:r>
              <a:rPr lang="en-US" sz="2400" b="1" dirty="0"/>
              <a:t>“</a:t>
            </a:r>
            <a:r>
              <a:rPr lang="ru-RU" sz="2400" b="1" dirty="0"/>
              <a:t>Абитуриент ГГТУ</a:t>
            </a:r>
            <a:r>
              <a:rPr lang="en-US" sz="2400" b="1" dirty="0"/>
              <a:t>”</a:t>
            </a:r>
            <a:r>
              <a:rPr lang="ru" sz="2400" b="1" dirty="0"/>
              <a:t>»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D5C4E462-CBF3-4AD5-B92B-865055C232E9}"/>
              </a:ext>
            </a:extLst>
          </p:cNvPr>
          <p:cNvSpPr txBox="1">
            <a:spLocks/>
          </p:cNvSpPr>
          <p:nvPr/>
        </p:nvSpPr>
        <p:spPr>
          <a:xfrm>
            <a:off x="5468224" y="5252500"/>
            <a:ext cx="6269347" cy="10214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FreesiaUPC" panose="020B0502040204020203" pitchFamily="34" charset="-34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ru-RU" dirty="0"/>
              <a:t>Выполнил студент группы ИП-41 Процкая М. А.</a:t>
            </a:r>
          </a:p>
          <a:p>
            <a:pPr>
              <a:spcAft>
                <a:spcPts val="600"/>
              </a:spcAft>
            </a:pPr>
            <a:r>
              <a:rPr lang="ru-RU" dirty="0"/>
              <a:t>Руководитель: доцент, к.т.н. Прокопенко Д. В.</a:t>
            </a:r>
          </a:p>
        </p:txBody>
      </p:sp>
    </p:spTree>
    <p:extLst>
      <p:ext uri="{BB962C8B-B14F-4D97-AF65-F5344CB8AC3E}">
        <p14:creationId xmlns:p14="http://schemas.microsoft.com/office/powerpoint/2010/main" val="3944039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704CC30-CF6F-4BCC-BB88-007EA6978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4D5EF43-AECB-4459-AE90-3AFB54138C76}" type="datetime1">
              <a:rPr lang="ru-RU" smtClean="0"/>
              <a:t>20.06.2021</a:t>
            </a:fld>
            <a:endParaRPr lang="en-US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9C94808-4106-4F4E-A297-160BF3FF39F8}"/>
              </a:ext>
            </a:extLst>
          </p:cNvPr>
          <p:cNvSpPr txBox="1">
            <a:spLocks/>
          </p:cNvSpPr>
          <p:nvPr/>
        </p:nvSpPr>
        <p:spPr>
          <a:xfrm>
            <a:off x="2879210" y="46037"/>
            <a:ext cx="6433580" cy="8175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Модель базы данных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271774-7593-4ADC-B373-88218AFA5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94" y="728019"/>
            <a:ext cx="10269812" cy="55981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376DAB-1148-4F33-BF4E-2F893F1E06D6}"/>
              </a:ext>
            </a:extLst>
          </p:cNvPr>
          <p:cNvSpPr txBox="1"/>
          <p:nvPr/>
        </p:nvSpPr>
        <p:spPr>
          <a:xfrm>
            <a:off x="961094" y="3821657"/>
            <a:ext cx="2070888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dirty="0"/>
              <a:t>Справочные:</a:t>
            </a:r>
          </a:p>
          <a:p>
            <a:pPr marL="200025" indent="-200025">
              <a:buFont typeface="Arial" panose="020B0604020202020204" pitchFamily="34" charset="0"/>
              <a:buChar char="•"/>
            </a:pPr>
            <a:r>
              <a:rPr lang="ru-RU" dirty="0"/>
              <a:t>Абитуриент</a:t>
            </a:r>
          </a:p>
          <a:p>
            <a:pPr marL="200025" indent="-200025">
              <a:buFont typeface="Arial" panose="020B0604020202020204" pitchFamily="34" charset="0"/>
              <a:buChar char="•"/>
            </a:pPr>
            <a:r>
              <a:rPr lang="ru-RU" dirty="0"/>
              <a:t>Форма обучения</a:t>
            </a:r>
          </a:p>
          <a:p>
            <a:pPr marL="200025" indent="-200025">
              <a:buFont typeface="Arial" panose="020B0604020202020204" pitchFamily="34" charset="0"/>
              <a:buChar char="•"/>
            </a:pPr>
            <a:r>
              <a:rPr lang="ru-RU" dirty="0"/>
              <a:t>Специальность</a:t>
            </a:r>
          </a:p>
          <a:p>
            <a:pPr marL="200025" indent="-200025">
              <a:buFont typeface="Arial" panose="020B0604020202020204" pitchFamily="34" charset="0"/>
              <a:buChar char="•"/>
            </a:pPr>
            <a:r>
              <a:rPr lang="ru-RU" dirty="0"/>
              <a:t>Факультет</a:t>
            </a:r>
          </a:p>
          <a:p>
            <a:r>
              <a:rPr lang="ru-RU" dirty="0"/>
              <a:t>Оперативные:</a:t>
            </a:r>
          </a:p>
          <a:p>
            <a:pPr marL="200025" indent="-200025">
              <a:buFont typeface="Arial" panose="020B0604020202020204" pitchFamily="34" charset="0"/>
              <a:buChar char="•"/>
            </a:pPr>
            <a:r>
              <a:rPr lang="ru-RU" dirty="0"/>
              <a:t>Пользователь</a:t>
            </a:r>
          </a:p>
          <a:p>
            <a:pPr marL="200025" indent="-200025">
              <a:buFont typeface="Arial" panose="020B0604020202020204" pitchFamily="34" charset="0"/>
              <a:buChar char="•"/>
            </a:pPr>
            <a:r>
              <a:rPr lang="ru-RU" dirty="0"/>
              <a:t>Приоритет</a:t>
            </a:r>
          </a:p>
        </p:txBody>
      </p:sp>
    </p:spTree>
    <p:extLst>
      <p:ext uri="{BB962C8B-B14F-4D97-AF65-F5344CB8AC3E}">
        <p14:creationId xmlns:p14="http://schemas.microsoft.com/office/powerpoint/2010/main" val="4106664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D869774-BB6F-4121-BD42-3EDD79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4D5EF43-AECB-4459-AE90-3AFB54138C76}" type="datetime1">
              <a:rPr lang="ru-RU" smtClean="0"/>
              <a:t>20.06.2021</a:t>
            </a:fld>
            <a:endParaRPr lang="en-US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C766932-7AB3-4942-A568-7B957770C894}"/>
              </a:ext>
            </a:extLst>
          </p:cNvPr>
          <p:cNvSpPr txBox="1">
            <a:spLocks/>
          </p:cNvSpPr>
          <p:nvPr/>
        </p:nvSpPr>
        <p:spPr>
          <a:xfrm>
            <a:off x="1114032" y="0"/>
            <a:ext cx="7856939" cy="6881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Архитектура приложения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C856753C-8EC0-4D7C-8F34-4384F25861EC}"/>
              </a:ext>
            </a:extLst>
          </p:cNvPr>
          <p:cNvSpPr txBox="1">
            <a:spLocks/>
          </p:cNvSpPr>
          <p:nvPr/>
        </p:nvSpPr>
        <p:spPr>
          <a:xfrm>
            <a:off x="1026543" y="1285326"/>
            <a:ext cx="4046531" cy="160925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" panose="020F0502020204030204" pitchFamily="34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b="1" dirty="0"/>
              <a:t>Модель сервера баз данных </a:t>
            </a:r>
          </a:p>
          <a:p>
            <a:pPr algn="just"/>
            <a:r>
              <a:rPr lang="ru-RU" dirty="0"/>
              <a:t>Клиент – мобильное приложение</a:t>
            </a:r>
          </a:p>
          <a:p>
            <a:pPr algn="just"/>
            <a:r>
              <a:rPr lang="ru-RU" dirty="0"/>
              <a:t>Сервер – удаленная база данных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3E622B-6256-4747-A397-2750EF3425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2278583"/>
            <a:ext cx="2417530" cy="357303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2AE56CA-5A2D-47FE-B95C-40E35244FE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463177" y="46037"/>
            <a:ext cx="2133290" cy="58055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205688E-7067-42D2-A1E9-6FA92734EBC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39530" y="1035339"/>
            <a:ext cx="1984059" cy="6881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BC112D-81AB-4B97-81A7-6754113A96A6}"/>
              </a:ext>
            </a:extLst>
          </p:cNvPr>
          <p:cNvSpPr txBox="1"/>
          <p:nvPr/>
        </p:nvSpPr>
        <p:spPr>
          <a:xfrm>
            <a:off x="9463177" y="5881200"/>
            <a:ext cx="213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Слой бизнес-логики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B74D6-0E10-4C85-920E-1ED191AA7B15}"/>
              </a:ext>
            </a:extLst>
          </p:cNvPr>
          <p:cNvSpPr txBox="1"/>
          <p:nvPr/>
        </p:nvSpPr>
        <p:spPr>
          <a:xfrm>
            <a:off x="6199334" y="587216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Слой представления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4EDFF-08AF-43E1-ABBD-7B5FCD8DB43A}"/>
              </a:ext>
            </a:extLst>
          </p:cNvPr>
          <p:cNvSpPr txBox="1"/>
          <p:nvPr/>
        </p:nvSpPr>
        <p:spPr>
          <a:xfrm>
            <a:off x="5977916" y="1720619"/>
            <a:ext cx="250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Слой доступа к данным</a:t>
            </a:r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0C1F9235-A706-41A1-8C23-86FC76CE8FFB}"/>
              </a:ext>
            </a:extLst>
          </p:cNvPr>
          <p:cNvSpPr txBox="1">
            <a:spLocks/>
          </p:cNvSpPr>
          <p:nvPr/>
        </p:nvSpPr>
        <p:spPr>
          <a:xfrm>
            <a:off x="1026543" y="3338121"/>
            <a:ext cx="4046531" cy="223455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" panose="020F0502020204030204" pitchFamily="34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b="1" dirty="0"/>
              <a:t>Клиентская часть:</a:t>
            </a:r>
          </a:p>
          <a:p>
            <a:pPr marL="0" indent="180975" algn="just">
              <a:buFont typeface="Arial" panose="020B0604020202020204" pitchFamily="34" charset="0"/>
              <a:buChar char="•"/>
            </a:pPr>
            <a:r>
              <a:rPr lang="ru-RU" dirty="0"/>
              <a:t>Представление</a:t>
            </a:r>
          </a:p>
          <a:p>
            <a:pPr marL="0" indent="180975" algn="just">
              <a:buFont typeface="Arial" panose="020B0604020202020204" pitchFamily="34" charset="0"/>
              <a:buChar char="•"/>
            </a:pPr>
            <a:r>
              <a:rPr lang="ru-RU" dirty="0"/>
              <a:t>Бизнес-логика</a:t>
            </a:r>
          </a:p>
          <a:p>
            <a:pPr marL="0" indent="180975" algn="just">
              <a:buFont typeface="Arial" panose="020B0604020202020204" pitchFamily="34" charset="0"/>
              <a:buChar char="•"/>
            </a:pPr>
            <a:r>
              <a:rPr lang="ru-RU" dirty="0"/>
              <a:t>Слой доступа к данным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EC887A0-C8C6-4DA1-BBDE-07895EB410C8}"/>
              </a:ext>
            </a:extLst>
          </p:cNvPr>
          <p:cNvCxnSpPr>
            <a:cxnSpLocks/>
          </p:cNvCxnSpPr>
          <p:nvPr/>
        </p:nvCxnSpPr>
        <p:spPr>
          <a:xfrm>
            <a:off x="1026543" y="759129"/>
            <a:ext cx="79444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34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981D02-470F-4D32-8E12-81D71B5D0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Загрузка данных в календарь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239800A-D30F-40C4-8FC1-38C6CC3B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4D00952-BE77-47A2-BE29-2226E2D6BB12}" type="datetime1">
              <a:rPr lang="ru-RU" smtClean="0"/>
              <a:t>20.06.2021</a:t>
            </a:fld>
            <a:endParaRPr lang="en-US" dirty="0"/>
          </a:p>
        </p:txBody>
      </p:sp>
      <p:pic>
        <p:nvPicPr>
          <p:cNvPr id="1028" name="Picture 4" descr="Web scraping with Python: common roadblocks and solutions - Ardorsys  Technologies">
            <a:extLst>
              <a:ext uri="{FF2B5EF4-FFF2-40B4-BE49-F238E27FC236}">
                <a16:creationId xmlns:a16="http://schemas.microsoft.com/office/drawing/2014/main" id="{7925E791-7182-405A-8428-8E466E08F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" t="8407" r="3137" b="7919"/>
          <a:stretch/>
        </p:blipFill>
        <p:spPr bwMode="auto">
          <a:xfrm>
            <a:off x="1002821" y="1995296"/>
            <a:ext cx="10186358" cy="392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81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AE0BBA6-D4BE-4A58-8501-048355DB4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4D5EF43-AECB-4459-AE90-3AFB54138C76}" type="datetime1">
              <a:rPr lang="ru-RU" smtClean="0"/>
              <a:t>20.06.2021</a:t>
            </a:fld>
            <a:endParaRPr lang="en-US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99050D4-A0F3-44F1-A372-B3A6DE01D091}"/>
              </a:ext>
            </a:extLst>
          </p:cNvPr>
          <p:cNvSpPr txBox="1">
            <a:spLocks/>
          </p:cNvSpPr>
          <p:nvPr/>
        </p:nvSpPr>
        <p:spPr>
          <a:xfrm>
            <a:off x="2943097" y="0"/>
            <a:ext cx="6305801" cy="6988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Интерфейс приложения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DA4C05-3CD4-4431-A887-AA2554DF3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8"/>
          <a:stretch>
            <a:fillRect/>
          </a:stretch>
        </p:blipFill>
        <p:spPr bwMode="auto">
          <a:xfrm>
            <a:off x="494925" y="698877"/>
            <a:ext cx="2448172" cy="520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753FFB0-5C58-4C2F-8A68-0AA1B4DA0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0" b="10610"/>
          <a:stretch/>
        </p:blipFill>
        <p:spPr bwMode="auto">
          <a:xfrm>
            <a:off x="8912495" y="698878"/>
            <a:ext cx="2784575" cy="5202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14A4384-F4F9-4F06-8870-7BB1B4E39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5" b="19047"/>
          <a:stretch/>
        </p:blipFill>
        <p:spPr bwMode="auto">
          <a:xfrm>
            <a:off x="4552947" y="698877"/>
            <a:ext cx="3086100" cy="520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15C611-7FDB-41A2-8633-8EE8F78810A1}"/>
              </a:ext>
            </a:extLst>
          </p:cNvPr>
          <p:cNvSpPr txBox="1"/>
          <p:nvPr/>
        </p:nvSpPr>
        <p:spPr>
          <a:xfrm>
            <a:off x="969158" y="5901242"/>
            <a:ext cx="1499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Главное окно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428FB-30DD-4FE6-ABB4-7D9ABBA96143}"/>
              </a:ext>
            </a:extLst>
          </p:cNvPr>
          <p:cNvSpPr txBox="1"/>
          <p:nvPr/>
        </p:nvSpPr>
        <p:spPr>
          <a:xfrm>
            <a:off x="5267404" y="5901242"/>
            <a:ext cx="165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Боковое меню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761661-BCEF-4D88-8CDA-F96061E384F0}"/>
              </a:ext>
            </a:extLst>
          </p:cNvPr>
          <p:cNvSpPr txBox="1"/>
          <p:nvPr/>
        </p:nvSpPr>
        <p:spPr>
          <a:xfrm>
            <a:off x="9296365" y="5901242"/>
            <a:ext cx="2016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Окно авторизации</a:t>
            </a:r>
          </a:p>
        </p:txBody>
      </p:sp>
    </p:spTree>
    <p:extLst>
      <p:ext uri="{BB962C8B-B14F-4D97-AF65-F5344CB8AC3E}">
        <p14:creationId xmlns:p14="http://schemas.microsoft.com/office/powerpoint/2010/main" val="1697211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AE0BBA6-D4BE-4A58-8501-048355DB4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4D5EF43-AECB-4459-AE90-3AFB54138C76}" type="datetime1">
              <a:rPr lang="ru-RU" smtClean="0"/>
              <a:t>20.06.2021</a:t>
            </a:fld>
            <a:endParaRPr lang="en-US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99050D4-A0F3-44F1-A372-B3A6DE01D091}"/>
              </a:ext>
            </a:extLst>
          </p:cNvPr>
          <p:cNvSpPr txBox="1">
            <a:spLocks/>
          </p:cNvSpPr>
          <p:nvPr/>
        </p:nvSpPr>
        <p:spPr>
          <a:xfrm>
            <a:off x="2943097" y="0"/>
            <a:ext cx="6305801" cy="6988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Интерфейс приложения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F89099-D6BB-46D3-A8A1-096ED4069D4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2"/>
          <a:stretch/>
        </p:blipFill>
        <p:spPr bwMode="auto">
          <a:xfrm>
            <a:off x="600240" y="830839"/>
            <a:ext cx="2486521" cy="48686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8432C9-CF09-482A-8360-09A2C0970BA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5"/>
          <a:stretch/>
        </p:blipFill>
        <p:spPr bwMode="auto">
          <a:xfrm>
            <a:off x="4887760" y="830839"/>
            <a:ext cx="2420735" cy="48686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2B2E9C8-4C29-4C70-ADCD-ABDCB8D0220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3"/>
          <a:stretch/>
        </p:blipFill>
        <p:spPr bwMode="auto">
          <a:xfrm>
            <a:off x="9109494" y="830839"/>
            <a:ext cx="2482266" cy="45434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FA1131-3DFF-4079-8B30-3AA8C5A3FA1B}"/>
              </a:ext>
            </a:extLst>
          </p:cNvPr>
          <p:cNvSpPr txBox="1"/>
          <p:nvPr/>
        </p:nvSpPr>
        <p:spPr>
          <a:xfrm>
            <a:off x="43680" y="5708193"/>
            <a:ext cx="359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Просмотр контактов университета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838798-5556-4032-98B5-FC6BE16C664B}"/>
              </a:ext>
            </a:extLst>
          </p:cNvPr>
          <p:cNvSpPr txBox="1"/>
          <p:nvPr/>
        </p:nvSpPr>
        <p:spPr>
          <a:xfrm>
            <a:off x="4930710" y="5699531"/>
            <a:ext cx="2330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Университет на карте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2BCEAA-0137-447D-8FEE-B31EF324531E}"/>
              </a:ext>
            </a:extLst>
          </p:cNvPr>
          <p:cNvSpPr txBox="1"/>
          <p:nvPr/>
        </p:nvSpPr>
        <p:spPr>
          <a:xfrm>
            <a:off x="8624128" y="5699531"/>
            <a:ext cx="345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Окно для связи с разработчиком</a:t>
            </a:r>
          </a:p>
        </p:txBody>
      </p:sp>
    </p:spTree>
    <p:extLst>
      <p:ext uri="{BB962C8B-B14F-4D97-AF65-F5344CB8AC3E}">
        <p14:creationId xmlns:p14="http://schemas.microsoft.com/office/powerpoint/2010/main" val="1270613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AE0BBA6-D4BE-4A58-8501-048355DB4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4D5EF43-AECB-4459-AE90-3AFB54138C76}" type="datetime1">
              <a:rPr lang="ru-RU" smtClean="0"/>
              <a:t>20.06.2021</a:t>
            </a:fld>
            <a:endParaRPr lang="en-US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99050D4-A0F3-44F1-A372-B3A6DE01D091}"/>
              </a:ext>
            </a:extLst>
          </p:cNvPr>
          <p:cNvSpPr txBox="1">
            <a:spLocks/>
          </p:cNvSpPr>
          <p:nvPr/>
        </p:nvSpPr>
        <p:spPr>
          <a:xfrm>
            <a:off x="2943097" y="0"/>
            <a:ext cx="6305801" cy="6988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Интерфейс приложения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C2B49E-6039-4CAC-AB64-F5FE926B6D4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2" b="23746"/>
          <a:stretch/>
        </p:blipFill>
        <p:spPr bwMode="auto">
          <a:xfrm>
            <a:off x="706752" y="966296"/>
            <a:ext cx="2082449" cy="34693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161106-89E1-4370-AF37-C1E3263DEA0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7" b="6360"/>
          <a:stretch/>
        </p:blipFill>
        <p:spPr bwMode="auto">
          <a:xfrm>
            <a:off x="4924948" y="966296"/>
            <a:ext cx="2330039" cy="45161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F5352D6-0C6F-4D36-B8A0-1C6C7C5C0754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9"/>
          <a:stretch/>
        </p:blipFill>
        <p:spPr bwMode="auto">
          <a:xfrm>
            <a:off x="9288474" y="966296"/>
            <a:ext cx="2196774" cy="43303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857BE5-F217-466D-9669-819550DD1F5E}"/>
              </a:ext>
            </a:extLst>
          </p:cNvPr>
          <p:cNvSpPr txBox="1"/>
          <p:nvPr/>
        </p:nvSpPr>
        <p:spPr>
          <a:xfrm>
            <a:off x="8511956" y="5296618"/>
            <a:ext cx="3749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Открытие сайта внутри приложения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D984B-44BB-4442-9244-B3181EBA0282}"/>
              </a:ext>
            </a:extLst>
          </p:cNvPr>
          <p:cNvSpPr txBox="1"/>
          <p:nvPr/>
        </p:nvSpPr>
        <p:spPr>
          <a:xfrm>
            <a:off x="853788" y="5296618"/>
            <a:ext cx="178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Окно календаря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97B42-A2E4-4A01-8037-4AEE41EED7F4}"/>
              </a:ext>
            </a:extLst>
          </p:cNvPr>
          <p:cNvSpPr txBox="1"/>
          <p:nvPr/>
        </p:nvSpPr>
        <p:spPr>
          <a:xfrm>
            <a:off x="5016981" y="5296618"/>
            <a:ext cx="2145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Калькулятор баллов</a:t>
            </a:r>
          </a:p>
        </p:txBody>
      </p:sp>
    </p:spTree>
    <p:extLst>
      <p:ext uri="{BB962C8B-B14F-4D97-AF65-F5344CB8AC3E}">
        <p14:creationId xmlns:p14="http://schemas.microsoft.com/office/powerpoint/2010/main" val="1440879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AE0BBA6-D4BE-4A58-8501-048355DB4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4D5EF43-AECB-4459-AE90-3AFB54138C76}" type="datetime1">
              <a:rPr lang="ru-RU" smtClean="0"/>
              <a:t>20.06.2021</a:t>
            </a:fld>
            <a:endParaRPr lang="en-US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99050D4-A0F3-44F1-A372-B3A6DE01D091}"/>
              </a:ext>
            </a:extLst>
          </p:cNvPr>
          <p:cNvSpPr txBox="1">
            <a:spLocks/>
          </p:cNvSpPr>
          <p:nvPr/>
        </p:nvSpPr>
        <p:spPr>
          <a:xfrm>
            <a:off x="2943097" y="0"/>
            <a:ext cx="6305801" cy="6988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Интерфейс приложения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02D1F-D4DA-4919-AEBB-07350ADD3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5"/>
          <a:stretch>
            <a:fillRect/>
          </a:stretch>
        </p:blipFill>
        <p:spPr bwMode="auto">
          <a:xfrm>
            <a:off x="2082945" y="698878"/>
            <a:ext cx="2468379" cy="5153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3233FF-0D56-4743-A823-51FBF765136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/>
          <a:stretch/>
        </p:blipFill>
        <p:spPr bwMode="auto">
          <a:xfrm>
            <a:off x="7536875" y="698878"/>
            <a:ext cx="2572175" cy="515328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7699AA-DE6D-4EF4-8D54-3BA12FF655FD}"/>
              </a:ext>
            </a:extLst>
          </p:cNvPr>
          <p:cNvSpPr txBox="1"/>
          <p:nvPr/>
        </p:nvSpPr>
        <p:spPr>
          <a:xfrm>
            <a:off x="1837883" y="5852160"/>
            <a:ext cx="295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Создание личного кабинета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025137-53CF-4AC0-83D8-0FAF6B7514A6}"/>
              </a:ext>
            </a:extLst>
          </p:cNvPr>
          <p:cNvSpPr txBox="1"/>
          <p:nvPr/>
        </p:nvSpPr>
        <p:spPr>
          <a:xfrm>
            <a:off x="7192644" y="5852160"/>
            <a:ext cx="326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Просмотр данных абитуриента</a:t>
            </a:r>
          </a:p>
        </p:txBody>
      </p:sp>
    </p:spTree>
    <p:extLst>
      <p:ext uri="{BB962C8B-B14F-4D97-AF65-F5344CB8AC3E}">
        <p14:creationId xmlns:p14="http://schemas.microsoft.com/office/powerpoint/2010/main" val="830271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C2AEC2-82BF-45E0-BE72-3EC054EC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программного продукта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441E20-4B57-45B4-A3DA-5916C93C3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20.06.2021</a:t>
            </a:fld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4D1FFF-CD22-485E-8D20-C6E6A336DA2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18"/>
          <a:stretch/>
        </p:blipFill>
        <p:spPr bwMode="auto">
          <a:xfrm>
            <a:off x="1097280" y="1930291"/>
            <a:ext cx="3248025" cy="5905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C2A684-D1C0-4974-83EC-5729186F3CA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7"/>
          <a:stretch/>
        </p:blipFill>
        <p:spPr bwMode="auto">
          <a:xfrm>
            <a:off x="1114532" y="3579728"/>
            <a:ext cx="3045460" cy="6762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18CEAB-162E-48E2-AA98-E55CE9BB24C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27"/>
          <a:stretch/>
        </p:blipFill>
        <p:spPr bwMode="auto">
          <a:xfrm>
            <a:off x="1123158" y="5257015"/>
            <a:ext cx="3531870" cy="7905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EBE69C5-4F17-4B10-95EE-7155E351D56A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27"/>
          <a:stretch/>
        </p:blipFill>
        <p:spPr bwMode="auto">
          <a:xfrm>
            <a:off x="1123158" y="4448340"/>
            <a:ext cx="2884805" cy="5041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2BDBAA-61CA-40A2-BAC5-E85D48CB7017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1936" r="2164"/>
          <a:stretch/>
        </p:blipFill>
        <p:spPr bwMode="auto">
          <a:xfrm>
            <a:off x="1097280" y="2645585"/>
            <a:ext cx="3392093" cy="6210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3CF7591-F5A9-402C-975B-719CD0020E2C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b="33493"/>
          <a:stretch/>
        </p:blipFill>
        <p:spPr bwMode="auto">
          <a:xfrm>
            <a:off x="6716497" y="2183585"/>
            <a:ext cx="2763316" cy="17916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6478EE-5DF0-445B-A2E7-99DD16DDE4B0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630" y="4453891"/>
            <a:ext cx="6115050" cy="133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4725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58F47-1A07-4C35-A801-0C47115B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8F9B88-32D1-49F3-B710-514C43A40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0327"/>
            <a:ext cx="10058400" cy="4384594"/>
          </a:xfrm>
        </p:spPr>
        <p:txBody>
          <a:bodyPr>
            <a:normAutofit fontScale="925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ru-RU" sz="2000" dirty="0"/>
              <a:t> Основываясь на постановке задачи дипломной работы, было разработано мобильное приложение для абитуриентов, имеющее ряд преимуществ по сравнению с аналогами. </a:t>
            </a:r>
            <a:endParaRPr lang="en-US" sz="20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sz="2000" dirty="0"/>
              <a:t> Приложение было загружено в </a:t>
            </a:r>
            <a:r>
              <a:rPr lang="en-US" sz="2000" dirty="0"/>
              <a:t>Google Play, </a:t>
            </a:r>
            <a:r>
              <a:rPr lang="ru-RU" sz="2000" dirty="0"/>
              <a:t>в данный момент находится на стадии внутреннего тестирования.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sz="2000" dirty="0"/>
              <a:t> Использование данного мобильного приложения позволит сократить время абитуриентов и приемной комиссии во время проведения приемной кампании, повысит популярность информационных ресурсов университета в глазах абитуриентов и студентов.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sz="2000" dirty="0"/>
              <a:t> В дальнейшем планируется выполнять поддержку и улучшение функционала разработанного программного обеспечения, также возможно интегрирование в систему ВУЗа.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sz="2000" dirty="0"/>
              <a:t> Цели данной дипломной работы были полностью достигнуты путем выполнения всех поставленных задач.</a:t>
            </a:r>
          </a:p>
          <a:p>
            <a:pPr algn="just"/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A7E840-E909-4A6B-8116-92456D589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20.06.2021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832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0FED2-F16F-4472-AD4A-95B5D4521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600" dirty="0"/>
              <a:t>Спасибо за внимание!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666353-AB22-4AE8-906F-6554DE788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26B334-12F3-4BBB-8373-87E648A8F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3EFA117-2261-4A1D-8BE7-0B7E6A1366C0}" type="datetime1">
              <a:rPr lang="ru-RU" smtClean="0"/>
              <a:t>20.06.2021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451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F4D11C-DAFB-4AFB-B85F-328B5C7C6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39DAC19-7DD4-4B08-B3FE-7E0E27208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334049"/>
            <a:ext cx="10058400" cy="3551362"/>
          </a:xfrm>
        </p:spPr>
        <p:txBody>
          <a:bodyPr>
            <a:normAutofit/>
          </a:bodyPr>
          <a:lstStyle/>
          <a:p>
            <a:pPr algn="just"/>
            <a:r>
              <a:rPr lang="ru-RU" sz="2400" dirty="0"/>
              <a:t>В современном обществе, в частности в образовательной сфере, из-за огромного непрерывного потока информации различного характера существуют сложности с её обработкой. Поэтому возникает необходимость прибегать к специализированным программам и средствам для осуществления поиска, анализа и обработки информации. </a:t>
            </a:r>
          </a:p>
          <a:p>
            <a:pPr algn="just"/>
            <a:r>
              <a:rPr lang="ru-RU" sz="2400" dirty="0"/>
              <a:t>Наиболее удобными из таких средств для просмотра информации являются мобильные приложения.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43E6AA9-A7C0-4519-A3F7-46FE2F917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4D00952-BE77-47A2-BE29-2226E2D6BB12}" type="datetime1">
              <a:rPr lang="ru-RU" smtClean="0"/>
              <a:t>20.06.2021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330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F4D11C-DAFB-4AFB-B85F-328B5C7C6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работы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39DAC19-7DD4-4B08-B3FE-7E0E27208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584215"/>
            <a:ext cx="10058400" cy="2786592"/>
          </a:xfrm>
        </p:spPr>
        <p:txBody>
          <a:bodyPr>
            <a:normAutofit/>
          </a:bodyPr>
          <a:lstStyle/>
          <a:p>
            <a:pPr algn="just"/>
            <a:r>
              <a:rPr lang="ru-RU" sz="2800" dirty="0"/>
              <a:t>Создать информационно-справочное мобильное приложение, разработка которого приведет к повышению эффективности процесса взаимодействия абитуриентов и ГГТУ.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43E6AA9-A7C0-4519-A3F7-46FE2F917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4D00952-BE77-47A2-BE29-2226E2D6BB12}" type="datetime1">
              <a:rPr lang="ru-RU" smtClean="0"/>
              <a:t>20.06.2021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193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B4A273-C16F-4E48-8DAD-6BC0000E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Функционал программного продукта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989F92-326C-4EFD-AB5F-9F6276AC4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20.06.2021</a:t>
            </a:fld>
            <a:endParaRPr lang="en-US" dirty="0"/>
          </a:p>
        </p:txBody>
      </p:sp>
      <p:sp>
        <p:nvSpPr>
          <p:cNvPr id="7" name="Объект 3">
            <a:extLst>
              <a:ext uri="{FF2B5EF4-FFF2-40B4-BE49-F238E27FC236}">
                <a16:creationId xmlns:a16="http://schemas.microsoft.com/office/drawing/2014/main" id="{1F45AF62-DF7C-47A4-AF60-DE3DAE6CE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75659"/>
            <a:ext cx="10058400" cy="4230249"/>
          </a:xfrm>
        </p:spPr>
        <p:txBody>
          <a:bodyPr>
            <a:normAutofit fontScale="92500" lnSpcReduction="10000"/>
          </a:bodyPr>
          <a:lstStyle/>
          <a:p>
            <a:pPr marL="90488" indent="274638" algn="just">
              <a:buFont typeface="Wingdings" panose="05000000000000000000" pitchFamily="2" charset="2"/>
              <a:buChar char="Ø"/>
            </a:pPr>
            <a:r>
              <a:rPr lang="ru-RU" sz="2400" dirty="0"/>
              <a:t>Создание личного кабинета абитуриента</a:t>
            </a:r>
          </a:p>
          <a:p>
            <a:pPr marL="90488" indent="274638" algn="just">
              <a:buFont typeface="Wingdings" panose="05000000000000000000" pitchFamily="2" charset="2"/>
              <a:buChar char="Ø"/>
            </a:pPr>
            <a:r>
              <a:rPr lang="ru-RU" sz="2400" dirty="0"/>
              <a:t>Календарь со свежими и актуальными новостями и информацией о планирующихся событиях и мероприятиях</a:t>
            </a:r>
          </a:p>
          <a:p>
            <a:pPr marL="90488" indent="274638" algn="just">
              <a:buFont typeface="Wingdings" panose="05000000000000000000" pitchFamily="2" charset="2"/>
              <a:buChar char="Ø"/>
            </a:pPr>
            <a:r>
              <a:rPr lang="ru-RU" sz="2400" dirty="0"/>
              <a:t>Обеспечение доступа к сайтам и аккаунтам ГГТУ в социальных сетях</a:t>
            </a:r>
          </a:p>
          <a:p>
            <a:pPr marL="90488" indent="274638" algn="just">
              <a:buFont typeface="Wingdings" panose="05000000000000000000" pitchFamily="2" charset="2"/>
              <a:buChar char="Ø"/>
            </a:pPr>
            <a:r>
              <a:rPr lang="ru-RU" sz="2400" dirty="0"/>
              <a:t>Общая и необходимая информация об университете: контакты, адреса, местоположения на карте, руководство университета</a:t>
            </a:r>
          </a:p>
          <a:p>
            <a:pPr marL="90488" indent="274638" algn="just">
              <a:buFont typeface="Wingdings" panose="05000000000000000000" pitchFamily="2" charset="2"/>
              <a:buChar char="Ø"/>
            </a:pPr>
            <a:r>
              <a:rPr lang="ru-RU" sz="2400" dirty="0"/>
              <a:t>Просмотр информации о ходе приемной кампании</a:t>
            </a:r>
          </a:p>
          <a:p>
            <a:pPr marL="90488" indent="274638" algn="just">
              <a:buFont typeface="Wingdings" panose="05000000000000000000" pitchFamily="2" charset="2"/>
              <a:buChar char="Ø"/>
            </a:pPr>
            <a:r>
              <a:rPr lang="ru-RU" sz="2400" dirty="0"/>
              <a:t>Подсчет общего балла по введенным баллам вступительных испытаний и аттестата</a:t>
            </a:r>
          </a:p>
          <a:p>
            <a:pPr marL="90488" indent="274638" algn="just">
              <a:buFont typeface="Wingdings" panose="05000000000000000000" pitchFamily="2" charset="2"/>
              <a:buChar char="Ø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9002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ECD1A65-F4C9-4D92-9AD8-238E8A7BE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4D5EF43-AECB-4459-AE90-3AFB54138C76}" type="datetime1">
              <a:rPr lang="ru-RU" smtClean="0"/>
              <a:t>20.06.2021</a:t>
            </a:fld>
            <a:endParaRPr lang="en-US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8C6BC0C-AE34-46E9-B57C-5E244F1D96C5}"/>
              </a:ext>
            </a:extLst>
          </p:cNvPr>
          <p:cNvSpPr txBox="1">
            <a:spLocks/>
          </p:cNvSpPr>
          <p:nvPr/>
        </p:nvSpPr>
        <p:spPr>
          <a:xfrm>
            <a:off x="2469455" y="0"/>
            <a:ext cx="7253090" cy="6191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/>
              <a:t>Обзор существующих аналогов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D0D54B8-AEE5-4743-B589-36AE43F87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103" y="3459017"/>
            <a:ext cx="3483878" cy="276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2478F66-0335-4819-9279-68AF3DFB0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636" y="630057"/>
            <a:ext cx="4818143" cy="285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55F32D4-49DA-458F-98D0-B33FF5BD0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3" t="-117" r="302" b="783"/>
          <a:stretch/>
        </p:blipFill>
        <p:spPr bwMode="auto">
          <a:xfrm>
            <a:off x="897719" y="630057"/>
            <a:ext cx="4602646" cy="269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892EEF7A-035E-434A-AC83-C64D5CD8A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7" b="2711"/>
          <a:stretch/>
        </p:blipFill>
        <p:spPr bwMode="auto">
          <a:xfrm>
            <a:off x="6796258" y="3688565"/>
            <a:ext cx="1536299" cy="257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F0FD22D2-E18C-4A17-85A9-1D79921FD1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8" b="2711"/>
          <a:stretch/>
        </p:blipFill>
        <p:spPr bwMode="auto">
          <a:xfrm>
            <a:off x="8332557" y="3677678"/>
            <a:ext cx="1536299" cy="257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D81C9A-EE57-4492-99A4-6ECFCD26B4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2" b="8102"/>
          <a:stretch/>
        </p:blipFill>
        <p:spPr bwMode="auto">
          <a:xfrm>
            <a:off x="9747967" y="3661566"/>
            <a:ext cx="1763550" cy="260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138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8827B8-19B2-43B1-ABB3-019E7FFD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 перед аналогами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8DD5C3C-475B-4029-883D-92EC9261B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72115"/>
            <a:ext cx="10058400" cy="3639968"/>
          </a:xfrm>
        </p:spPr>
        <p:txBody>
          <a:bodyPr>
            <a:normAutofit/>
          </a:bodyPr>
          <a:lstStyle/>
          <a:p>
            <a:pPr marL="90488" indent="274638" algn="just">
              <a:buFont typeface="Wingdings" panose="05000000000000000000" pitchFamily="2" charset="2"/>
              <a:buChar char="Ø"/>
            </a:pPr>
            <a:r>
              <a:rPr lang="ru-RU" sz="2400" dirty="0"/>
              <a:t>Возрастание эффективности взаимодействия студентов и абитуриентов с вузом</a:t>
            </a:r>
          </a:p>
          <a:p>
            <a:pPr marL="90488" indent="274638" algn="just">
              <a:buFont typeface="Wingdings" panose="05000000000000000000" pitchFamily="2" charset="2"/>
              <a:buChar char="Ø"/>
            </a:pPr>
            <a:r>
              <a:rPr lang="ru-RU" sz="2400" dirty="0"/>
              <a:t>Повышение общего уровня информированности</a:t>
            </a:r>
          </a:p>
          <a:p>
            <a:pPr marL="90488" indent="274638" algn="just">
              <a:buFont typeface="Wingdings" panose="05000000000000000000" pitchFamily="2" charset="2"/>
              <a:buChar char="Ø"/>
            </a:pPr>
            <a:r>
              <a:rPr lang="ru-RU" sz="2400" dirty="0"/>
              <a:t>Является бесплатным</a:t>
            </a:r>
          </a:p>
          <a:p>
            <a:pPr marL="90488" indent="274638" algn="just">
              <a:buFont typeface="Wingdings" panose="05000000000000000000" pitchFamily="2" charset="2"/>
              <a:buChar char="Ø"/>
            </a:pPr>
            <a:r>
              <a:rPr lang="ru-RU" sz="2400" dirty="0"/>
              <a:t>Разрабатывается непосредственно для ГГТУ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3F16DD7-70F7-4D6F-9B95-275E6C175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4D00952-BE77-47A2-BE29-2226E2D6BB12}" type="datetime1">
              <a:rPr lang="ru-RU" smtClean="0"/>
              <a:t>20.06.2021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80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704CC30-CF6F-4BCC-BB88-007EA6978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4D5EF43-AECB-4459-AE90-3AFB54138C76}" type="datetime1">
              <a:rPr lang="ru-RU" smtClean="0"/>
              <a:t>20.06.2021</a:t>
            </a:fld>
            <a:endParaRPr lang="en-US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9C94808-4106-4F4E-A297-160BF3FF39F8}"/>
              </a:ext>
            </a:extLst>
          </p:cNvPr>
          <p:cNvSpPr txBox="1">
            <a:spLocks/>
          </p:cNvSpPr>
          <p:nvPr/>
        </p:nvSpPr>
        <p:spPr>
          <a:xfrm>
            <a:off x="2338189" y="46037"/>
            <a:ext cx="7539055" cy="7303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Диаграмма прецедентов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F24C53-4F33-438F-9005-4F3667317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9624"/>
            <a:ext cx="12192000" cy="47364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1FB190-DD82-476F-BE8A-38FED40C826D}"/>
              </a:ext>
            </a:extLst>
          </p:cNvPr>
          <p:cNvSpPr txBox="1"/>
          <p:nvPr/>
        </p:nvSpPr>
        <p:spPr>
          <a:xfrm>
            <a:off x="9510851" y="961921"/>
            <a:ext cx="149579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dirty="0"/>
              <a:t>Роли: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630238" algn="l"/>
              </a:tabLst>
            </a:pPr>
            <a:r>
              <a:rPr lang="ru-RU" dirty="0"/>
              <a:t>Абитуриент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630238" algn="l"/>
              </a:tabLst>
            </a:pPr>
            <a:r>
              <a:rPr lang="ru-RU" dirty="0"/>
              <a:t>Студент</a:t>
            </a:r>
          </a:p>
        </p:txBody>
      </p:sp>
    </p:spTree>
    <p:extLst>
      <p:ext uri="{BB962C8B-B14F-4D97-AF65-F5344CB8AC3E}">
        <p14:creationId xmlns:p14="http://schemas.microsoft.com/office/powerpoint/2010/main" val="3966635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B83C73-DD21-4A9E-99A1-B532F27BA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технологий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A4CB446-7DE5-456E-9BA3-87472263E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3105416"/>
            <a:ext cx="4807140" cy="2015225"/>
          </a:xfrm>
        </p:spPr>
        <p:txBody>
          <a:bodyPr/>
          <a:lstStyle/>
          <a:p>
            <a:r>
              <a:rPr lang="ru-RU" dirty="0"/>
              <a:t>1. Популярность операционной системы</a:t>
            </a:r>
          </a:p>
          <a:p>
            <a:r>
              <a:rPr lang="ru-RU" dirty="0"/>
              <a:t>2. Географическое положение</a:t>
            </a:r>
          </a:p>
          <a:p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E59D93-51F1-4DC9-9930-787C10B50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59279E9-B6DA-4AB3-A7CE-B748E56BEA69}" type="datetime1">
              <a:rPr lang="ru-RU" smtClean="0"/>
              <a:t>20.06.2021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E675E3-29E0-4DFB-8AC2-B86E6F031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420" y="1949422"/>
            <a:ext cx="5319019" cy="420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627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C2AEC2-82BF-45E0-BE72-3EC054EC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Используемые технологии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441E20-4B57-45B4-A3DA-5916C93C3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20.06.2021</a:t>
            </a:fld>
            <a:endParaRPr lang="en-US" dirty="0"/>
          </a:p>
        </p:txBody>
      </p:sp>
      <p:pic>
        <p:nvPicPr>
          <p:cNvPr id="1030" name="Picture 6" descr="Java — Википедия">
            <a:extLst>
              <a:ext uri="{FF2B5EF4-FFF2-40B4-BE49-F238E27FC236}">
                <a16:creationId xmlns:a16="http://schemas.microsoft.com/office/drawing/2014/main" id="{D5404B6F-1C60-4A67-B9A4-F43BEEB2B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249" y="3335888"/>
            <a:ext cx="1482936" cy="27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За семь месяцев Android 10 смогла занять всего 8,2% рынка, лидирует Android  9 с долей 31,3% - ITC.ua">
            <a:extLst>
              <a:ext uri="{FF2B5EF4-FFF2-40B4-BE49-F238E27FC236}">
                <a16:creationId xmlns:a16="http://schemas.microsoft.com/office/drawing/2014/main" id="{CA173607-6FBE-40A0-8CDC-DCC5EC186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646" y="1921008"/>
            <a:ext cx="2674603" cy="204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QL Azure / Хабр">
            <a:extLst>
              <a:ext uri="{FF2B5EF4-FFF2-40B4-BE49-F238E27FC236}">
                <a16:creationId xmlns:a16="http://schemas.microsoft.com/office/drawing/2014/main" id="{26BA55D4-2556-454D-AFAA-BEE818A7C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300754"/>
            <a:ext cx="41719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3.9.5 для Windows - Скачать">
            <a:extLst>
              <a:ext uri="{FF2B5EF4-FFF2-40B4-BE49-F238E27FC236}">
                <a16:creationId xmlns:a16="http://schemas.microsoft.com/office/drawing/2014/main" id="{3E37EE72-08B0-4CBC-8853-3D353666C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027" y="415002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498826"/>
      </p:ext>
    </p:extLst>
  </p:cSld>
  <p:clrMapOvr>
    <a:masterClrMapping/>
  </p:clrMapOvr>
</p:sld>
</file>

<file path=ppt/theme/theme1.xml><?xml version="1.0" encoding="utf-8"?>
<a:theme xmlns:a="http://schemas.openxmlformats.org/drawingml/2006/main" name="1_Ретроспектива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95_TF56160789" id="{E9416FAF-F856-40AC-9675-C9B0760B1290}" vid="{1EEFFE07-2D5A-4CA5-A479-4D088CDD8AD4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{AE95C24D-7554-4CEB-9BBF-7C2172B3A197}tf56160789_win32</Template>
  <TotalTime>738</TotalTime>
  <Words>549</Words>
  <Application>Microsoft Office PowerPoint</Application>
  <PresentationFormat>Широкоэкранный</PresentationFormat>
  <Paragraphs>94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Bookman Old Style</vt:lpstr>
      <vt:lpstr>Calibri</vt:lpstr>
      <vt:lpstr>Franklin Gothic Book</vt:lpstr>
      <vt:lpstr>Wingdings</vt:lpstr>
      <vt:lpstr>1_РетроспективаVTI</vt:lpstr>
      <vt:lpstr>УО «Гомельский государственный технический университет имени П. О. Сухого» Факультет автоматизированных и информационных систем Кафедра «Информатика» Специальность 1-40 04 01 «Информатика и технологии программирования»  Дипломная работа на тему  «Мобильное приложение “Абитуриент ГГТУ”»</vt:lpstr>
      <vt:lpstr>Актуальность</vt:lpstr>
      <vt:lpstr>Цель работы</vt:lpstr>
      <vt:lpstr>Функционал программного продукта</vt:lpstr>
      <vt:lpstr>Презентация PowerPoint</vt:lpstr>
      <vt:lpstr>Преимущества перед аналогами</vt:lpstr>
      <vt:lpstr>Презентация PowerPoint</vt:lpstr>
      <vt:lpstr>Выбор технологий</vt:lpstr>
      <vt:lpstr>Используемые технологии</vt:lpstr>
      <vt:lpstr>Презентация PowerPoint</vt:lpstr>
      <vt:lpstr>Презентация PowerPoint</vt:lpstr>
      <vt:lpstr>Загрузка данных в календарь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Тестирование программного продукта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Lorem Ipsum</dc:title>
  <dc:creator>Masha Protskaya</dc:creator>
  <cp:lastModifiedBy>Masha</cp:lastModifiedBy>
  <cp:revision>52</cp:revision>
  <dcterms:created xsi:type="dcterms:W3CDTF">2021-03-07T11:50:40Z</dcterms:created>
  <dcterms:modified xsi:type="dcterms:W3CDTF">2021-06-20T16:23:50Z</dcterms:modified>
</cp:coreProperties>
</file>